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8" r:id="rId2"/>
    <p:sldId id="364" r:id="rId3"/>
    <p:sldId id="353" r:id="rId4"/>
    <p:sldId id="328" r:id="rId5"/>
    <p:sldId id="379" r:id="rId6"/>
    <p:sldId id="386" r:id="rId7"/>
    <p:sldId id="380" r:id="rId8"/>
    <p:sldId id="361" r:id="rId9"/>
    <p:sldId id="383" r:id="rId10"/>
    <p:sldId id="385" r:id="rId11"/>
    <p:sldId id="332" r:id="rId12"/>
    <p:sldId id="388" r:id="rId13"/>
    <p:sldId id="389" r:id="rId14"/>
    <p:sldId id="365" r:id="rId15"/>
    <p:sldId id="368" r:id="rId16"/>
    <p:sldId id="396" r:id="rId17"/>
    <p:sldId id="397" r:id="rId18"/>
    <p:sldId id="401" r:id="rId19"/>
    <p:sldId id="390" r:id="rId20"/>
    <p:sldId id="392" r:id="rId21"/>
    <p:sldId id="391" r:id="rId22"/>
    <p:sldId id="393" r:id="rId23"/>
    <p:sldId id="400" r:id="rId24"/>
    <p:sldId id="394" r:id="rId25"/>
    <p:sldId id="395" r:id="rId26"/>
    <p:sldId id="402" r:id="rId27"/>
    <p:sldId id="398" r:id="rId28"/>
    <p:sldId id="403" r:id="rId29"/>
    <p:sldId id="369" r:id="rId30"/>
    <p:sldId id="399" r:id="rId31"/>
    <p:sldId id="336" r:id="rId32"/>
    <p:sldId id="359" r:id="rId33"/>
    <p:sldId id="358" r:id="rId34"/>
  </p:sldIdLst>
  <p:sldSz cx="12192000" cy="6858000"/>
  <p:notesSz cx="6858000" cy="9144000"/>
  <p:embeddedFontLst>
    <p:embeddedFont>
      <p:font typeface="Amazon Ember" panose="020B0603020204020204" pitchFamily="34" charset="0"/>
      <p:regular r:id="rId37"/>
      <p:bold r:id="rId38"/>
      <p:italic r:id="rId39"/>
      <p:boldItalic r:id="rId40"/>
    </p:embeddedFont>
    <p:embeddedFont>
      <p:font typeface="Amazon Ember Display" panose="020B0603020204020204" pitchFamily="34" charset="0"/>
      <p:regular r:id="rId41"/>
      <p:bold r:id="rId42"/>
      <p:italic r:id="rId43"/>
      <p:boldItalic r:id="rId44"/>
    </p:embeddedFont>
    <p:embeddedFont>
      <p:font typeface="Amazon Ember Medium" panose="020B0603020204020204" pitchFamily="34" charset="0"/>
      <p:regular r:id="rId45"/>
      <p:italic r:id="rId46"/>
    </p:embeddedFont>
    <p:embeddedFont>
      <p:font typeface="Lucida Console" panose="020B0609040504020204" pitchFamily="49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58"/>
            <p14:sldId id="364"/>
            <p14:sldId id="353"/>
            <p14:sldId id="328"/>
            <p14:sldId id="379"/>
            <p14:sldId id="386"/>
            <p14:sldId id="380"/>
            <p14:sldId id="361"/>
            <p14:sldId id="383"/>
            <p14:sldId id="385"/>
            <p14:sldId id="332"/>
            <p14:sldId id="388"/>
            <p14:sldId id="389"/>
            <p14:sldId id="365"/>
            <p14:sldId id="368"/>
            <p14:sldId id="396"/>
            <p14:sldId id="397"/>
            <p14:sldId id="401"/>
            <p14:sldId id="390"/>
            <p14:sldId id="392"/>
            <p14:sldId id="391"/>
            <p14:sldId id="393"/>
            <p14:sldId id="400"/>
            <p14:sldId id="394"/>
            <p14:sldId id="395"/>
            <p14:sldId id="402"/>
            <p14:sldId id="398"/>
            <p14:sldId id="403"/>
            <p14:sldId id="369"/>
            <p14:sldId id="399"/>
            <p14:sldId id="336"/>
            <p14:sldId id="359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Kinley, Zethyn [C]" initials="MZ[" lastIdx="2" clrIdx="0">
    <p:extLst>
      <p:ext uri="{19B8F6BF-5375-455C-9EA6-DF929625EA0E}">
        <p15:presenceInfo xmlns:p15="http://schemas.microsoft.com/office/powerpoint/2012/main" userId="McKinley, Zethyn [C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D"/>
    <a:srgbClr val="46F7E1"/>
    <a:srgbClr val="4A86D2"/>
    <a:srgbClr val="25181D"/>
    <a:srgbClr val="B64098"/>
    <a:srgbClr val="FBDE3A"/>
    <a:srgbClr val="F2A22B"/>
    <a:srgbClr val="2EB1E9"/>
    <a:srgbClr val="E6DB4B"/>
    <a:srgbClr val="436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4" autoAdjust="0"/>
    <p:restoredTop sz="96860" autoAdjust="0"/>
  </p:normalViewPr>
  <p:slideViewPr>
    <p:cSldViewPr snapToGrid="0">
      <p:cViewPr varScale="1">
        <p:scale>
          <a:sx n="106" d="100"/>
          <a:sy n="106" d="100"/>
        </p:scale>
        <p:origin x="192" y="1064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Backstage ROI: https://</a:t>
            </a:r>
            <a:r>
              <a:rPr lang="en-US" dirty="0" err="1"/>
              <a:t>backstage.spotify.com</a:t>
            </a:r>
            <a:r>
              <a:rPr lang="en-US" dirty="0"/>
              <a:t>/blog/how-</a:t>
            </a:r>
            <a:r>
              <a:rPr lang="en-US" dirty="0" err="1"/>
              <a:t>spotify</a:t>
            </a:r>
            <a:r>
              <a:rPr lang="en-US" dirty="0"/>
              <a:t>-measures-backstage-</a:t>
            </a:r>
            <a:r>
              <a:rPr lang="en-US" dirty="0" err="1"/>
              <a:t>roi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9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2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0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24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26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5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3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04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2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02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60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80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8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6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47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70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0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4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3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61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98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0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Legacy systems have grown to be bloated and contributions have fallen behind in lieu of lighter more modern tools (i.e.,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ArgoCD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Flux,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Tekton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) that focus on newer paradigms like GitOps.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8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53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supposed to be a one size fits all type of solution</a:t>
            </a:r>
          </a:p>
          <a:p>
            <a:r>
              <a:rPr lang="en-US" dirty="0"/>
              <a:t>We have built modular bits that can be taken and composed at every companies own discretion</a:t>
            </a:r>
          </a:p>
          <a:p>
            <a:r>
              <a:rPr lang="en-US" dirty="0"/>
              <a:t>Through the collaboration, you will have a wealth of expertise for like minded experts in the space to bounce ideas off of</a:t>
            </a:r>
          </a:p>
          <a:p>
            <a:r>
              <a:rPr lang="en-US" dirty="0"/>
              <a:t>At the same time, integration with the internals of your own IDPs at your own company is a responsibility that you will assume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4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3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1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718036"/>
            <a:ext cx="76581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385638"/>
            <a:ext cx="7658100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89BD6-E679-4C7B-96C2-7C36AE29E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B83E6-EECC-4421-BF33-7F4228A0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88008C-F8DD-4766-9D22-0BD8EB664406}"/>
              </a:ext>
            </a:extLst>
          </p:cNvPr>
          <p:cNvSpPr/>
          <p:nvPr userDrawn="1"/>
        </p:nvSpPr>
        <p:spPr bwMode="auto">
          <a:xfrm>
            <a:off x="5299710" y="1445839"/>
            <a:ext cx="1592580" cy="159258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47B-DDE2-474D-B13F-D1BBF5429302}"/>
              </a:ext>
            </a:extLst>
          </p:cNvPr>
          <p:cNvSpPr txBox="1"/>
          <p:nvPr userDrawn="1"/>
        </p:nvSpPr>
        <p:spPr>
          <a:xfrm>
            <a:off x="3378200" y="3178119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Please complete the session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DDC1E-A28F-4C80-BA77-657C428E6D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693D-63B1-47C5-9C14-E6B55A2D41E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00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2023,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11/4/23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54" r:id="rId5"/>
    <p:sldLayoutId id="2147483662" r:id="rId6"/>
    <p:sldLayoutId id="2147483663" r:id="rId7"/>
    <p:sldLayoutId id="2147483655" r:id="rId8"/>
    <p:sldLayoutId id="2147483650" r:id="rId9"/>
    <p:sldLayoutId id="2147483665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52" r:id="rId16"/>
    <p:sldLayoutId id="2147483670" r:id="rId17"/>
    <p:sldLayoutId id="2147483671" r:id="rId18"/>
    <p:sldLayoutId id="2147483672" r:id="rId19"/>
    <p:sldLayoutId id="2147483673" r:id="rId20"/>
    <p:sldLayoutId id="2147483651" r:id="rId21"/>
    <p:sldLayoutId id="2147483674" r:id="rId22"/>
    <p:sldLayoutId id="2147483675" r:id="rId23"/>
    <p:sldLayoutId id="2147483653" r:id="rId24"/>
    <p:sldLayoutId id="2147483656" r:id="rId25"/>
    <p:sldLayoutId id="2147483657" r:id="rId26"/>
    <p:sldLayoutId id="2147483676" r:id="rId27"/>
    <p:sldLayoutId id="2147483677" r:id="rId28"/>
    <p:sldLayoutId id="2147483678" r:id="rId29"/>
    <p:sldLayoutId id="2147483687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79726-8EA1-F4B7-4FEC-4F3E87BAE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25614" y="4815307"/>
            <a:ext cx="4025900" cy="369332"/>
          </a:xfrm>
        </p:spPr>
        <p:txBody>
          <a:bodyPr/>
          <a:lstStyle/>
          <a:p>
            <a:pPr algn="ctr"/>
            <a:r>
              <a:rPr lang="en-US" dirty="0"/>
              <a:t>Nima Kaviani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C72FC-9707-897B-BF48-0BC36B20D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25614" y="5221707"/>
            <a:ext cx="4025900" cy="574003"/>
          </a:xfrm>
        </p:spPr>
        <p:txBody>
          <a:bodyPr/>
          <a:lstStyle/>
          <a:p>
            <a:pPr algn="ctr"/>
            <a:r>
              <a:rPr lang="en-US" dirty="0"/>
              <a:t>Principal Architect</a:t>
            </a:r>
          </a:p>
          <a:p>
            <a:pPr algn="ctr"/>
            <a:r>
              <a:rPr lang="en-US" dirty="0"/>
              <a:t>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3E3BB-BA21-DAC8-736C-334B41AE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5" y="879051"/>
            <a:ext cx="3438567" cy="254994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2D0173-5D0C-2E5C-C114-CEDF99388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5678" y="631126"/>
            <a:ext cx="7514050" cy="34163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CNOE</a:t>
            </a:r>
            <a:r>
              <a:rPr lang="en-US" dirty="0"/>
              <a:t> –</a:t>
            </a:r>
            <a:br>
              <a:rPr lang="en-US" dirty="0"/>
            </a:br>
            <a:r>
              <a:rPr lang="en-US" dirty="0"/>
              <a:t>Cloud Native Operational Excellence for </a:t>
            </a:r>
            <a:br>
              <a:rPr lang="en-US" dirty="0"/>
            </a:br>
            <a:r>
              <a:rPr lang="en-US" dirty="0"/>
              <a:t>Internal Developer Platforms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455633-F785-0AE2-1A5D-67A9B7F078F3}"/>
              </a:ext>
            </a:extLst>
          </p:cNvPr>
          <p:cNvSpPr txBox="1">
            <a:spLocks/>
          </p:cNvSpPr>
          <p:nvPr/>
        </p:nvSpPr>
        <p:spPr>
          <a:xfrm>
            <a:off x="4190101" y="4815307"/>
            <a:ext cx="4025900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Manabu McCloskey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21263CB-E3AD-F03B-1C91-F6C4D190FB58}"/>
              </a:ext>
            </a:extLst>
          </p:cNvPr>
          <p:cNvSpPr txBox="1">
            <a:spLocks/>
          </p:cNvSpPr>
          <p:nvPr/>
        </p:nvSpPr>
        <p:spPr>
          <a:xfrm>
            <a:off x="4190101" y="5221707"/>
            <a:ext cx="4025900" cy="57400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Senior Architect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27C7CB-2CF7-67CB-D2DF-2C5025B768AE}"/>
              </a:ext>
            </a:extLst>
          </p:cNvPr>
          <p:cNvSpPr txBox="1">
            <a:spLocks/>
          </p:cNvSpPr>
          <p:nvPr/>
        </p:nvSpPr>
        <p:spPr>
          <a:xfrm>
            <a:off x="6954587" y="4815307"/>
            <a:ext cx="4025900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Brandon Leach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92B2F31-4FDB-476D-182C-7303BD6C6126}"/>
              </a:ext>
            </a:extLst>
          </p:cNvPr>
          <p:cNvSpPr txBox="1">
            <a:spLocks/>
          </p:cNvSpPr>
          <p:nvPr/>
        </p:nvSpPr>
        <p:spPr>
          <a:xfrm>
            <a:off x="6954587" y="5221707"/>
            <a:ext cx="4025900" cy="57400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18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0858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314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Sr Director of Dev Platforms</a:t>
            </a:r>
          </a:p>
          <a:p>
            <a:pPr algn="ctr"/>
            <a:r>
              <a:rPr lang="en-US" dirty="0"/>
              <a:t>Autodesk</a:t>
            </a:r>
          </a:p>
        </p:txBody>
      </p:sp>
    </p:spTree>
    <p:extLst>
      <p:ext uri="{BB962C8B-B14F-4D97-AF65-F5344CB8AC3E}">
        <p14:creationId xmlns:p14="http://schemas.microsoft.com/office/powerpoint/2010/main" val="3793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45730-0421-BE2B-1012-D851082CC574}"/>
              </a:ext>
            </a:extLst>
          </p:cNvPr>
          <p:cNvSpPr txBox="1"/>
          <p:nvPr/>
        </p:nvSpPr>
        <p:spPr>
          <a:xfrm>
            <a:off x="707861" y="1832572"/>
            <a:ext cx="51856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is a developer platform made from a software collection that is based upon </a:t>
            </a:r>
            <a:r>
              <a:rPr lang="en-US" sz="4000" b="0" i="1" dirty="0">
                <a:solidFill>
                  <a:srgbClr val="4A86D2"/>
                </a:solidFill>
                <a:effectLst/>
                <a:latin typeface="Söhne"/>
              </a:rPr>
              <a:t>Kubernetes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, as well as a package management system. 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409074" y="935102"/>
            <a:ext cx="610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2">
                    <a:lumMod val="90000"/>
                  </a:schemeClr>
                </a:solidFill>
                <a:latin typeface="Söhne"/>
              </a:rPr>
              <a:t>An</a:t>
            </a:r>
            <a:r>
              <a:rPr lang="en-US" sz="4800" b="1" dirty="0">
                <a:solidFill>
                  <a:srgbClr val="4A86D2"/>
                </a:solidFill>
                <a:latin typeface="Söhne"/>
              </a:rPr>
              <a:t> IDP Distribution</a:t>
            </a:r>
            <a:endParaRPr lang="en-US" sz="4800" b="0" i="0" dirty="0">
              <a:solidFill>
                <a:srgbClr val="4A86D2"/>
              </a:solidFill>
              <a:effectLst/>
              <a:latin typeface="Söhn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D8D59-0C4C-5C89-E7A1-317A79A0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88" y="-302033"/>
            <a:ext cx="6130953" cy="80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E152-143D-4A1F-8626-D4D5CF22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1" y="1779048"/>
            <a:ext cx="11044143" cy="2862322"/>
          </a:xfrm>
        </p:spPr>
        <p:txBody>
          <a:bodyPr/>
          <a:lstStyle/>
          <a:p>
            <a:r>
              <a:rPr lang="en-US" sz="4000" dirty="0"/>
              <a:t>CNOE is an</a:t>
            </a:r>
            <a:br>
              <a:rPr lang="en-US" sz="4000" dirty="0"/>
            </a:br>
            <a:r>
              <a:rPr lang="en-US" sz="4000" dirty="0"/>
              <a:t>internal developer platform (IDP) </a:t>
            </a:r>
            <a:r>
              <a:rPr lang="en-US" sz="4000" i="1" dirty="0">
                <a:solidFill>
                  <a:srgbClr val="4A86D2"/>
                </a:solidFill>
              </a:rPr>
              <a:t>distribution</a:t>
            </a:r>
            <a:br>
              <a:rPr lang="en-US" sz="4000" dirty="0"/>
            </a:br>
            <a:r>
              <a:rPr lang="en-US" sz="4000" dirty="0"/>
              <a:t>built in the open</a:t>
            </a:r>
            <a:br>
              <a:rPr lang="en-US" sz="4000" dirty="0"/>
            </a:br>
            <a:r>
              <a:rPr lang="en-US" sz="4000" dirty="0"/>
              <a:t>in collaboration with the user community</a:t>
            </a:r>
            <a:br>
              <a:rPr lang="en-US" sz="4000" dirty="0"/>
            </a:br>
            <a:r>
              <a:rPr lang="en-US" sz="4000" dirty="0"/>
              <a:t>powered by CNCF technologies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87A6-A524-4A29-98AE-1DD8E4D196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38F72-9EDA-AD1D-FCF9-A7421DAC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5" y="4641369"/>
            <a:ext cx="2616607" cy="19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D865A-E820-5BD7-CE03-4775147E3782}"/>
              </a:ext>
            </a:extLst>
          </p:cNvPr>
          <p:cNvSpPr txBox="1"/>
          <p:nvPr/>
        </p:nvSpPr>
        <p:spPr>
          <a:xfrm>
            <a:off x="126331" y="390614"/>
            <a:ext cx="113397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rgbClr val="D1D5DB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Why does building a </a:t>
            </a:r>
            <a:r>
              <a:rPr lang="en-US" sz="4400" b="1" i="0" dirty="0">
                <a:solidFill>
                  <a:srgbClr val="4A86D2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Distribution</a:t>
            </a:r>
            <a:r>
              <a:rPr lang="en-US" sz="4400" b="1" i="0" dirty="0">
                <a:solidFill>
                  <a:srgbClr val="D1D5DB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matter?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DB5DC-0E30-2D2D-E3B6-EBC5C2843837}"/>
              </a:ext>
            </a:extLst>
          </p:cNvPr>
          <p:cNvSpPr txBox="1"/>
          <p:nvPr/>
        </p:nvSpPr>
        <p:spPr>
          <a:xfrm>
            <a:off x="709863" y="1647454"/>
            <a:ext cx="1045544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rgbClr val="D1D5DB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 gets us past technology choices</a:t>
            </a:r>
          </a:p>
          <a:p>
            <a:pPr marL="914400" indent="-9144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1D5D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focus shifts on improving technologies used</a:t>
            </a:r>
          </a:p>
          <a:p>
            <a:pPr marL="914400" indent="-9144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sz="4000" i="0" dirty="0">
                <a:solidFill>
                  <a:srgbClr val="D1D5DB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shift </a:t>
            </a:r>
            <a:r>
              <a:rPr lang="en-US" sz="4000" dirty="0">
                <a:solidFill>
                  <a:srgbClr val="D1D5D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defining best practices</a:t>
            </a:r>
            <a:endParaRPr lang="en-US" sz="4000" i="0" dirty="0">
              <a:solidFill>
                <a:srgbClr val="D1D5DB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83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Technology</a:t>
            </a:r>
          </a:p>
          <a:p>
            <a:pPr algn="ctr"/>
            <a:r>
              <a:rPr lang="en-US" sz="4800" b="1" dirty="0">
                <a:solidFill>
                  <a:srgbClr val="D1D5DB"/>
                </a:solidFill>
                <a:latin typeface="Söhne"/>
              </a:rPr>
              <a:t>Choices</a:t>
            </a:r>
            <a:endParaRPr lang="en-US" sz="48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5059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Technology Selection Criteria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53801-90E0-C98A-A1D3-AC58DFB65847}"/>
              </a:ext>
            </a:extLst>
          </p:cNvPr>
          <p:cNvSpPr txBox="1"/>
          <p:nvPr/>
        </p:nvSpPr>
        <p:spPr>
          <a:xfrm>
            <a:off x="806941" y="1924293"/>
            <a:ext cx="95642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A86D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Kubernetes</a:t>
            </a:r>
            <a:r>
              <a:rPr lang="en-US" sz="36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as the underlying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open source projects (preferably CNCF)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right level of maturity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strong signals on the adoption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2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CNCF Velocity Graphs 2023</a:t>
            </a:r>
          </a:p>
        </p:txBody>
      </p:sp>
      <p:pic>
        <p:nvPicPr>
          <p:cNvPr id="3074" name="Picture 2" descr="CNCF Projects 2022">
            <a:extLst>
              <a:ext uri="{FF2B5EF4-FFF2-40B4-BE49-F238E27FC236}">
                <a16:creationId xmlns:a16="http://schemas.microsoft.com/office/drawing/2014/main" id="{A69B4A2A-49DA-D37E-EF57-38DC31377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74" y="1373939"/>
            <a:ext cx="76200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908D2-20FB-CFDF-1B3E-3629B2089A53}"/>
              </a:ext>
            </a:extLst>
          </p:cNvPr>
          <p:cNvSpPr/>
          <p:nvPr/>
        </p:nvSpPr>
        <p:spPr>
          <a:xfrm>
            <a:off x="8020109" y="2237166"/>
            <a:ext cx="1609165" cy="7126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3DA68DB-09B9-5ADD-54A6-ED3E5B4DD924}"/>
              </a:ext>
            </a:extLst>
          </p:cNvPr>
          <p:cNvSpPr/>
          <p:nvPr/>
        </p:nvSpPr>
        <p:spPr>
          <a:xfrm>
            <a:off x="9795121" y="2351197"/>
            <a:ext cx="978408" cy="48463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GitHub Contributions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F84B4-2B5B-90FD-85FB-91CD0A6F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40" y="1699589"/>
            <a:ext cx="5593922" cy="378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58821-6354-A0DB-931B-3BADF4169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31" y="1699589"/>
            <a:ext cx="5533792" cy="37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utodesk - Badges - Credly">
            <a:extLst>
              <a:ext uri="{FF2B5EF4-FFF2-40B4-BE49-F238E27FC236}">
                <a16:creationId xmlns:a16="http://schemas.microsoft.com/office/drawing/2014/main" id="{1673503E-B3CF-58C1-4FAE-8583A76E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6" y="1529042"/>
            <a:ext cx="2736989" cy="27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dobe Logo transparent PNG - StickPNG">
            <a:extLst>
              <a:ext uri="{FF2B5EF4-FFF2-40B4-BE49-F238E27FC236}">
                <a16:creationId xmlns:a16="http://schemas.microsoft.com/office/drawing/2014/main" id="{E91FAAAD-9004-62E6-7F1A-1EDE9801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10" y="1855082"/>
            <a:ext cx="1871836" cy="18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alesforce - Wikipedia">
            <a:extLst>
              <a:ext uri="{FF2B5EF4-FFF2-40B4-BE49-F238E27FC236}">
                <a16:creationId xmlns:a16="http://schemas.microsoft.com/office/drawing/2014/main" id="{29061600-0CAB-B9DB-7550-1B4E5E00D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440" y="4659896"/>
            <a:ext cx="2591865" cy="18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689209-EBC1-89F8-E53D-229AAB1C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90" y="4596539"/>
            <a:ext cx="2329372" cy="19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01847-EBB5-8E0A-822F-6F7EF4CB48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Scale of Operation</a:t>
            </a:r>
          </a:p>
        </p:txBody>
      </p:sp>
    </p:spTree>
    <p:extLst>
      <p:ext uri="{BB962C8B-B14F-4D97-AF65-F5344CB8AC3E}">
        <p14:creationId xmlns:p14="http://schemas.microsoft.com/office/powerpoint/2010/main" val="130277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B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83960-F04A-4445-B7B7-C9ED2CF5C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09" y="1680423"/>
            <a:ext cx="5156389" cy="4530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2A92C-64F6-67DB-4DE4-90A5F1E5C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0"/>
          <a:stretch/>
        </p:blipFill>
        <p:spPr>
          <a:xfrm>
            <a:off x="4882130" y="304800"/>
            <a:ext cx="7161481" cy="6325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Technology Radars</a:t>
            </a:r>
          </a:p>
        </p:txBody>
      </p:sp>
    </p:spTree>
    <p:extLst>
      <p:ext uri="{BB962C8B-B14F-4D97-AF65-F5344CB8AC3E}">
        <p14:creationId xmlns:p14="http://schemas.microsoft.com/office/powerpoint/2010/main" val="29936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Technology</a:t>
            </a:r>
          </a:p>
          <a:p>
            <a:pPr algn="ctr"/>
            <a:r>
              <a:rPr lang="en-US" sz="4800" b="1" dirty="0">
                <a:solidFill>
                  <a:srgbClr val="D1D5DB"/>
                </a:solidFill>
                <a:latin typeface="Söhne"/>
              </a:rPr>
              <a:t>Improvements</a:t>
            </a:r>
            <a:endParaRPr lang="en-US" sz="48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0504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E09E-7944-8D0D-7C3E-E31095A7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73" y="3050435"/>
            <a:ext cx="7658100" cy="75713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3095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Scalability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53801-90E0-C98A-A1D3-AC58DFB65847}"/>
              </a:ext>
            </a:extLst>
          </p:cNvPr>
          <p:cNvSpPr txBox="1"/>
          <p:nvPr/>
        </p:nvSpPr>
        <p:spPr>
          <a:xfrm>
            <a:off x="806941" y="1277962"/>
            <a:ext cx="956428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10,000 Argo CD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100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Performance Improvements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Configuration Tuning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6146" name="Picture 2" descr="Argo CD Consulting - MeteorOps">
            <a:extLst>
              <a:ext uri="{FF2B5EF4-FFF2-40B4-BE49-F238E27FC236}">
                <a16:creationId xmlns:a16="http://schemas.microsoft.com/office/drawing/2014/main" id="{02A1F716-BE75-161B-5F36-99C0ECE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59" y="52832"/>
            <a:ext cx="4294982" cy="429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61825-595A-B055-9EFE-51AAD626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530318"/>
            <a:ext cx="11430000" cy="2022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D7B1A-7D8D-8E37-294C-87FBD09359A9}"/>
              </a:ext>
            </a:extLst>
          </p:cNvPr>
          <p:cNvSpPr txBox="1"/>
          <p:nvPr/>
        </p:nvSpPr>
        <p:spPr>
          <a:xfrm>
            <a:off x="381000" y="4082314"/>
            <a:ext cx="610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Part 1: </a:t>
            </a:r>
            <a:r>
              <a:rPr lang="en-US" sz="2400" dirty="0">
                <a:solidFill>
                  <a:schemeClr val="accent2"/>
                </a:solidFill>
              </a:rPr>
              <a:t>http://</a:t>
            </a:r>
            <a:r>
              <a:rPr lang="en-US" sz="2400" dirty="0" err="1">
                <a:solidFill>
                  <a:schemeClr val="accent2"/>
                </a:solidFill>
              </a:rPr>
              <a:t>bit.ly</a:t>
            </a:r>
            <a:r>
              <a:rPr lang="en-US" sz="2400" dirty="0">
                <a:solidFill>
                  <a:schemeClr val="accent2"/>
                </a:solidFill>
              </a:rPr>
              <a:t>/3QtFnM5</a:t>
            </a:r>
          </a:p>
        </p:txBody>
      </p:sp>
    </p:spTree>
    <p:extLst>
      <p:ext uri="{BB962C8B-B14F-4D97-AF65-F5344CB8AC3E}">
        <p14:creationId xmlns:p14="http://schemas.microsoft.com/office/powerpoint/2010/main" val="390166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Scalability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53801-90E0-C98A-A1D3-AC58DFB65847}"/>
              </a:ext>
            </a:extLst>
          </p:cNvPr>
          <p:cNvSpPr txBox="1"/>
          <p:nvPr/>
        </p:nvSpPr>
        <p:spPr>
          <a:xfrm>
            <a:off x="806941" y="1277962"/>
            <a:ext cx="956428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50,000 Argo CD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C000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5,000 Clusters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Performance Improvements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New </a:t>
            </a:r>
            <a:r>
              <a:rPr lang="en-US" sz="2800" dirty="0" err="1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Sharding</a:t>
            </a: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 Algorithms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9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Configuration Tuning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</a:schemeClr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90000"/>
                </a:schemeClr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Argo Workflows Scalability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Backstage Auth Mechanism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accent1"/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000" dirty="0"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6146" name="Picture 2" descr="Argo CD Consulting - MeteorOps">
            <a:extLst>
              <a:ext uri="{FF2B5EF4-FFF2-40B4-BE49-F238E27FC236}">
                <a16:creationId xmlns:a16="http://schemas.microsoft.com/office/drawing/2014/main" id="{02A1F716-BE75-161B-5F36-99C0ECE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90" y="663828"/>
            <a:ext cx="4916210" cy="49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54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Best</a:t>
            </a:r>
          </a:p>
          <a:p>
            <a:pPr algn="ctr"/>
            <a:r>
              <a:rPr lang="en-US" sz="4800" b="1" dirty="0">
                <a:solidFill>
                  <a:srgbClr val="D1D5DB"/>
                </a:solidFill>
                <a:latin typeface="Söhne"/>
              </a:rPr>
              <a:t>Practices</a:t>
            </a:r>
            <a:endParaRPr lang="en-US" sz="48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63007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 err="1"/>
              <a:t>Crossplane</a:t>
            </a:r>
            <a:r>
              <a:rPr lang="en-US" dirty="0"/>
              <a:t>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97C92-61F0-2111-3066-24AE9427DAFB}"/>
              </a:ext>
            </a:extLst>
          </p:cNvPr>
          <p:cNvSpPr txBox="1"/>
          <p:nvPr/>
        </p:nvSpPr>
        <p:spPr>
          <a:xfrm>
            <a:off x="2028326" y="1000529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github.com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awslabs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crossplane</a:t>
            </a:r>
            <a:r>
              <a:rPr lang="en-US" dirty="0">
                <a:solidFill>
                  <a:schemeClr val="accent2"/>
                </a:solidFill>
              </a:rPr>
              <a:t>-on-</a:t>
            </a:r>
            <a:r>
              <a:rPr lang="en-US" dirty="0" err="1">
                <a:solidFill>
                  <a:schemeClr val="accent2"/>
                </a:solidFill>
              </a:rPr>
              <a:t>eks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D406B-1C1C-CC58-D12A-D0A0EA41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26" y="1369861"/>
            <a:ext cx="8407064" cy="49449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247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GitOps Bridge</a:t>
            </a:r>
          </a:p>
        </p:txBody>
      </p:sp>
      <p:pic>
        <p:nvPicPr>
          <p:cNvPr id="6146" name="Picture 2" descr="Argo CD Consulting - MeteorOps">
            <a:extLst>
              <a:ext uri="{FF2B5EF4-FFF2-40B4-BE49-F238E27FC236}">
                <a16:creationId xmlns:a16="http://schemas.microsoft.com/office/drawing/2014/main" id="{02A1F716-BE75-161B-5F36-99C0ECE4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790" y="663828"/>
            <a:ext cx="4916210" cy="49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97C92-61F0-2111-3066-24AE9427DAFB}"/>
              </a:ext>
            </a:extLst>
          </p:cNvPr>
          <p:cNvSpPr txBox="1"/>
          <p:nvPr/>
        </p:nvSpPr>
        <p:spPr>
          <a:xfrm>
            <a:off x="535405" y="5482208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github.com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gitops</a:t>
            </a:r>
            <a:r>
              <a:rPr lang="en-US" dirty="0">
                <a:solidFill>
                  <a:schemeClr val="accent2"/>
                </a:solidFill>
              </a:rPr>
              <a:t>-bridge-dev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68F2780-1095-EECE-138F-F1D9D8A2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77962"/>
            <a:ext cx="6894790" cy="38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4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ackstage Software Catalog And Developer Platform | lacienciadelcafe.com.ar">
            <a:extLst>
              <a:ext uri="{FF2B5EF4-FFF2-40B4-BE49-F238E27FC236}">
                <a16:creationId xmlns:a16="http://schemas.microsoft.com/office/drawing/2014/main" id="{5E189A7C-777A-2542-013F-031A3F2C1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63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C3F22-0F52-030F-30F1-A759E8C5D023}"/>
              </a:ext>
            </a:extLst>
          </p:cNvPr>
          <p:cNvSpPr txBox="1"/>
          <p:nvPr/>
        </p:nvSpPr>
        <p:spPr>
          <a:xfrm>
            <a:off x="385011" y="1609165"/>
            <a:ext cx="54964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1D5DB"/>
                </a:solidFill>
                <a:latin typeface="Söhne"/>
              </a:rPr>
              <a:t>Backstage plugins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D1D5DB"/>
                </a:solidFill>
                <a:latin typeface="Söhne"/>
              </a:rPr>
              <a:t>Developer practices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82E37-C9A2-17ED-639C-BE525CE9B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37" y="3429000"/>
            <a:ext cx="6479305" cy="2954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260684" y="340895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Developer Portal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8007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Packaging</a:t>
            </a:r>
          </a:p>
          <a:p>
            <a:pPr algn="ctr"/>
            <a:r>
              <a:rPr lang="en-US" sz="4800" b="1" dirty="0">
                <a:solidFill>
                  <a:srgbClr val="D1D5DB"/>
                </a:solidFill>
                <a:latin typeface="Söhne"/>
              </a:rPr>
              <a:t>Technologies</a:t>
            </a:r>
            <a:endParaRPr lang="en-US" sz="48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8608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 err="1"/>
              <a:t>idpBuilder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97C92-61F0-2111-3066-24AE9427DAFB}"/>
              </a:ext>
            </a:extLst>
          </p:cNvPr>
          <p:cNvSpPr txBox="1"/>
          <p:nvPr/>
        </p:nvSpPr>
        <p:spPr>
          <a:xfrm>
            <a:off x="2390273" y="975830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github.com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cnoe</a:t>
            </a:r>
            <a:r>
              <a:rPr lang="en-US" dirty="0">
                <a:solidFill>
                  <a:schemeClr val="accent2"/>
                </a:solidFill>
              </a:rPr>
              <a:t>-io/</a:t>
            </a:r>
            <a:r>
              <a:rPr lang="en-US" dirty="0" err="1">
                <a:solidFill>
                  <a:schemeClr val="accent2"/>
                </a:solidFill>
              </a:rPr>
              <a:t>idpbuilder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9E280-5136-A107-B1A4-8F68A544A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73" y="1474271"/>
            <a:ext cx="7411453" cy="4847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166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AWS Reference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97C92-61F0-2111-3066-24AE9427DAFB}"/>
              </a:ext>
            </a:extLst>
          </p:cNvPr>
          <p:cNvSpPr txBox="1"/>
          <p:nvPr/>
        </p:nvSpPr>
        <p:spPr>
          <a:xfrm>
            <a:off x="1930084" y="940689"/>
            <a:ext cx="672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</a:t>
            </a:r>
            <a:r>
              <a:rPr lang="en-US" dirty="0" err="1">
                <a:solidFill>
                  <a:schemeClr val="accent2"/>
                </a:solidFill>
              </a:rPr>
              <a:t>github.com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cnoe</a:t>
            </a:r>
            <a:r>
              <a:rPr lang="en-US" dirty="0">
                <a:solidFill>
                  <a:schemeClr val="accent2"/>
                </a:solidFill>
              </a:rPr>
              <a:t>-io/reference-implementation-</a:t>
            </a:r>
            <a:r>
              <a:rPr lang="en-US" dirty="0" err="1">
                <a:solidFill>
                  <a:schemeClr val="accent2"/>
                </a:solidFill>
              </a:rPr>
              <a:t>aws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9B35D-ED55-133C-99A2-EBFB3577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084" y="1310021"/>
            <a:ext cx="8078184" cy="5181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586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257794" y="9163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How is CNOE progressing?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The Governance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Project Roadmap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853E2-4663-5FBD-5603-86E6C8FF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86" y="0"/>
            <a:ext cx="4530314" cy="3835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74A7C8-72D8-262E-1070-7A5AEFFC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537" y="1397562"/>
            <a:ext cx="5022880" cy="3354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94942-7A8E-77D8-40A0-F7BF770C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686" y="2777301"/>
            <a:ext cx="3538889" cy="3635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31F9A-CAD2-EC15-BE0A-13A32BEA2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138" y="3851317"/>
            <a:ext cx="4291311" cy="24400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221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C246EE-32B6-6117-7FFA-8C0969C23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2" t="3170" r="2941"/>
          <a:stretch/>
        </p:blipFill>
        <p:spPr>
          <a:xfrm>
            <a:off x="1078525" y="1633927"/>
            <a:ext cx="3838249" cy="4085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AE5249-F2AC-0BF3-7C55-12BE74253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26" y="1369519"/>
            <a:ext cx="7103238" cy="449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87FB0-9096-6430-E0C7-0EF2327C7021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Internal Developer Platform - Capabilities</a:t>
            </a:r>
          </a:p>
        </p:txBody>
      </p:sp>
    </p:spTree>
    <p:extLst>
      <p:ext uri="{BB962C8B-B14F-4D97-AF65-F5344CB8AC3E}">
        <p14:creationId xmlns:p14="http://schemas.microsoft.com/office/powerpoint/2010/main" val="42556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900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E5C3216-393A-E7EB-32B3-2FF62E80EA79}"/>
              </a:ext>
            </a:extLst>
          </p:cNvPr>
          <p:cNvGrpSpPr/>
          <p:nvPr/>
        </p:nvGrpSpPr>
        <p:grpSpPr>
          <a:xfrm>
            <a:off x="3749887" y="165696"/>
            <a:ext cx="4681066" cy="4801093"/>
            <a:chOff x="3749887" y="276225"/>
            <a:chExt cx="4681066" cy="480109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7335E35-7D0A-AC3A-E45D-1F436843F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887" y="276225"/>
              <a:ext cx="4681066" cy="480109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968426-7980-00CF-2C2C-29D5F9845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840" y="1714086"/>
              <a:ext cx="2567160" cy="1925370"/>
            </a:xfrm>
            <a:prstGeom prst="rect">
              <a:avLst/>
            </a:prstGeom>
          </p:spPr>
        </p:pic>
      </p:grpSp>
      <p:pic>
        <p:nvPicPr>
          <p:cNvPr id="7172" name="Picture 4" descr="Autodesk - Badges - Credly">
            <a:extLst>
              <a:ext uri="{FF2B5EF4-FFF2-40B4-BE49-F238E27FC236}">
                <a16:creationId xmlns:a16="http://schemas.microsoft.com/office/drawing/2014/main" id="{1673503E-B3CF-58C1-4FAE-8583A76E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54" y="420510"/>
            <a:ext cx="2570174" cy="25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dobe Logo transparent PNG - StickPNG">
            <a:extLst>
              <a:ext uri="{FF2B5EF4-FFF2-40B4-BE49-F238E27FC236}">
                <a16:creationId xmlns:a16="http://schemas.microsoft.com/office/drawing/2014/main" id="{E91FAAAD-9004-62E6-7F1A-1EDE9801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17" y="904587"/>
            <a:ext cx="1871836" cy="18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Salesforce - Wikipedia">
            <a:extLst>
              <a:ext uri="{FF2B5EF4-FFF2-40B4-BE49-F238E27FC236}">
                <a16:creationId xmlns:a16="http://schemas.microsoft.com/office/drawing/2014/main" id="{29061600-0CAB-B9DB-7550-1B4E5E00D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5" y="3528927"/>
            <a:ext cx="2591865" cy="181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AWS And Splunk | boom-creators.com">
            <a:extLst>
              <a:ext uri="{FF2B5EF4-FFF2-40B4-BE49-F238E27FC236}">
                <a16:creationId xmlns:a16="http://schemas.microsoft.com/office/drawing/2014/main" id="{15A536C2-5BEB-608E-1380-E24216B81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430" y="3867316"/>
            <a:ext cx="2152022" cy="129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Nike Logo and symbol, meaning, history, PNG, brand">
            <a:extLst>
              <a:ext uri="{FF2B5EF4-FFF2-40B4-BE49-F238E27FC236}">
                <a16:creationId xmlns:a16="http://schemas.microsoft.com/office/drawing/2014/main" id="{455C9688-6D1E-142D-1FF5-9701E70A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95" y="4966788"/>
            <a:ext cx="2761359" cy="15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689209-EBC1-89F8-E53D-229AAB1C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10" y="4867677"/>
            <a:ext cx="2329372" cy="194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9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>
              <a:tabLst>
                <a:tab pos="2849563" algn="l"/>
              </a:tabLst>
            </a:pPr>
            <a:r>
              <a:rPr lang="en-US" sz="3600" dirty="0"/>
              <a:t>Business Values with becoming CNOE members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675CA-5B5C-F82E-C246-B0DA98B9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88" y="1094936"/>
            <a:ext cx="9180224" cy="517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87A6-A524-4A29-98AE-1DD8E4D196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86AC9-EA99-67C9-51EA-D422DB79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5" y="4641369"/>
            <a:ext cx="2616607" cy="19404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74864-4D4F-29F0-5E9A-C33A66E2447E}"/>
              </a:ext>
            </a:extLst>
          </p:cNvPr>
          <p:cNvSpPr txBox="1"/>
          <p:nvPr/>
        </p:nvSpPr>
        <p:spPr>
          <a:xfrm>
            <a:off x="806941" y="3872753"/>
            <a:ext cx="4607030" cy="120032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7200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538AE-0CF1-2BB9-5561-BA99C3EB9D1A}"/>
              </a:ext>
            </a:extLst>
          </p:cNvPr>
          <p:cNvSpPr txBox="1"/>
          <p:nvPr/>
        </p:nvSpPr>
        <p:spPr>
          <a:xfrm>
            <a:off x="806941" y="5073082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http://</a:t>
            </a:r>
            <a:r>
              <a:rPr lang="en-US" sz="3200" dirty="0" err="1">
                <a:solidFill>
                  <a:schemeClr val="accent5"/>
                </a:solidFill>
              </a:rPr>
              <a:t>cnoe.io</a:t>
            </a:r>
            <a:endParaRPr lang="en-US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58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687A6-A524-4A29-98AE-1DD8E4D1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FF562-750D-5733-FDF9-B80BBEDA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16" y="203375"/>
            <a:ext cx="9214167" cy="61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-445170" y="2241555"/>
            <a:ext cx="610001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b="1" i="0" dirty="0">
                <a:solidFill>
                  <a:srgbClr val="D1D5DB"/>
                </a:solidFill>
                <a:effectLst/>
                <a:latin typeface="Söhne"/>
              </a:rPr>
              <a:t>Have you seen a</a:t>
            </a:r>
          </a:p>
          <a:p>
            <a:pPr algn="ctr"/>
            <a:r>
              <a:rPr lang="en-US" sz="5200" b="1" dirty="0">
                <a:solidFill>
                  <a:srgbClr val="D1D5DB"/>
                </a:solidFill>
                <a:latin typeface="Söhne"/>
              </a:rPr>
              <a:t>Solution?</a:t>
            </a:r>
            <a:endParaRPr lang="en-US" sz="5200" b="1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B9E188-DD7E-CE0A-8A71-480AC3140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3"/>
          <a:stretch/>
        </p:blipFill>
        <p:spPr bwMode="auto">
          <a:xfrm>
            <a:off x="5450305" y="-1"/>
            <a:ext cx="674169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5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2755231" y="2484110"/>
            <a:ext cx="61000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0" dirty="0">
                <a:solidFill>
                  <a:srgbClr val="D1D5DB"/>
                </a:solidFill>
                <a:effectLst/>
                <a:latin typeface="Söhne"/>
              </a:rPr>
              <a:t>Constructing a Distribution</a:t>
            </a:r>
          </a:p>
        </p:txBody>
      </p:sp>
    </p:spTree>
    <p:extLst>
      <p:ext uri="{BB962C8B-B14F-4D97-AF65-F5344CB8AC3E}">
        <p14:creationId xmlns:p14="http://schemas.microsoft.com/office/powerpoint/2010/main" val="71489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642A-8027-79D6-A3CA-D9A70294A43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  <a:lumOff val="35000"/>
                  </a:schemeClr>
                </a:solidFill>
              </a:rPr>
              <a:t>Reduced Technology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Choices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123A-A195-6AFB-13D7-F8C6EE233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8" y="1357378"/>
            <a:ext cx="11312964" cy="49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DFB332-4EB2-BC96-5B56-55FDA156541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Reduced Technology Choices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6879-C390-3D21-9DFA-76FA60F3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50952"/>
            <a:ext cx="7772400" cy="4923279"/>
          </a:xfrm>
          <a:prstGeom prst="rect">
            <a:avLst/>
          </a:prstGeom>
        </p:spPr>
      </p:pic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DAEA6B1-6A00-7C4B-399D-E7A6F6D6FBAA}"/>
              </a:ext>
            </a:extLst>
          </p:cNvPr>
          <p:cNvCxnSpPr>
            <a:cxnSpLocks/>
          </p:cNvCxnSpPr>
          <p:nvPr/>
        </p:nvCxnSpPr>
        <p:spPr>
          <a:xfrm flipV="1">
            <a:off x="6792686" y="865415"/>
            <a:ext cx="1493095" cy="890592"/>
          </a:xfrm>
          <a:prstGeom prst="bentConnector3">
            <a:avLst>
              <a:gd name="adj1" fmla="val -282"/>
            </a:avLst>
          </a:prstGeom>
          <a:ln w="28575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EAE417-F8F4-2279-61E0-FF1DBBB6A1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1487" y="3429000"/>
            <a:ext cx="2104535" cy="696686"/>
          </a:xfrm>
          <a:prstGeom prst="bentConnector3">
            <a:avLst>
              <a:gd name="adj1" fmla="val 100173"/>
            </a:avLst>
          </a:prstGeom>
          <a:ln w="28575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3840E5-8DDB-5A8D-AD82-2431772B7E31}"/>
              </a:ext>
            </a:extLst>
          </p:cNvPr>
          <p:cNvSpPr txBox="1"/>
          <p:nvPr/>
        </p:nvSpPr>
        <p:spPr>
          <a:xfrm>
            <a:off x="549264" y="4240843"/>
            <a:ext cx="1234312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Terraform /</a:t>
            </a:r>
            <a:br>
              <a:rPr lang="en-US" dirty="0"/>
            </a:br>
            <a:r>
              <a:rPr lang="en-US" dirty="0" err="1"/>
              <a:t>Crossplane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335A1-6B32-EE5D-235C-42B8122E1A4B}"/>
              </a:ext>
            </a:extLst>
          </p:cNvPr>
          <p:cNvSpPr txBox="1"/>
          <p:nvPr/>
        </p:nvSpPr>
        <p:spPr>
          <a:xfrm>
            <a:off x="8794819" y="6153481"/>
            <a:ext cx="118782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Kubernetes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F5471E-A33D-2256-9805-B6F599BF359C}"/>
              </a:ext>
            </a:extLst>
          </p:cNvPr>
          <p:cNvCxnSpPr>
            <a:cxnSpLocks/>
          </p:cNvCxnSpPr>
          <p:nvPr/>
        </p:nvCxnSpPr>
        <p:spPr>
          <a:xfrm>
            <a:off x="6368143" y="5777766"/>
            <a:ext cx="2295676" cy="560381"/>
          </a:xfrm>
          <a:prstGeom prst="bentConnector3">
            <a:avLst>
              <a:gd name="adj1" fmla="val 211"/>
            </a:avLst>
          </a:prstGeom>
          <a:ln w="28575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F687D4-2ED2-8412-D7C7-B00DA7A7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975799"/>
            <a:ext cx="711723" cy="696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BC149D-5762-05AE-54FF-1B191C2AE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8" y="4201986"/>
            <a:ext cx="425237" cy="443375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BC711E7-604B-A964-098A-270D9FF394F6}"/>
              </a:ext>
            </a:extLst>
          </p:cNvPr>
          <p:cNvCxnSpPr>
            <a:cxnSpLocks/>
          </p:cNvCxnSpPr>
          <p:nvPr/>
        </p:nvCxnSpPr>
        <p:spPr>
          <a:xfrm rot="10800000">
            <a:off x="1402981" y="2316622"/>
            <a:ext cx="3757453" cy="890592"/>
          </a:xfrm>
          <a:prstGeom prst="bentConnector3">
            <a:avLst>
              <a:gd name="adj1" fmla="val 1039"/>
            </a:avLst>
          </a:prstGeom>
          <a:ln w="28575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EA9C9A-3D90-CD40-7144-162A7329B168}"/>
              </a:ext>
            </a:extLst>
          </p:cNvPr>
          <p:cNvSpPr txBox="1"/>
          <p:nvPr/>
        </p:nvSpPr>
        <p:spPr>
          <a:xfrm>
            <a:off x="381000" y="1828050"/>
            <a:ext cx="152285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Argo CD / Flux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759EDA-B40C-80BC-1089-2797DBC37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69" y="2231123"/>
            <a:ext cx="862416" cy="930727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B3CB62C-3541-5764-D67F-1B6176221931}"/>
              </a:ext>
            </a:extLst>
          </p:cNvPr>
          <p:cNvCxnSpPr>
            <a:cxnSpLocks/>
          </p:cNvCxnSpPr>
          <p:nvPr/>
        </p:nvCxnSpPr>
        <p:spPr>
          <a:xfrm flipV="1">
            <a:off x="6863475" y="2717355"/>
            <a:ext cx="3379982" cy="411823"/>
          </a:xfrm>
          <a:prstGeom prst="bentConnector3">
            <a:avLst>
              <a:gd name="adj1" fmla="val 80"/>
            </a:avLst>
          </a:prstGeom>
          <a:ln w="28575" cap="rnd">
            <a:solidFill>
              <a:schemeClr val="accent4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80FA46-A678-E03C-9384-1E91C08A6911}"/>
              </a:ext>
            </a:extLst>
          </p:cNvPr>
          <p:cNvSpPr txBox="1"/>
          <p:nvPr/>
        </p:nvSpPr>
        <p:spPr>
          <a:xfrm>
            <a:off x="10367488" y="2260741"/>
            <a:ext cx="168635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Argo Workflows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CF8AEE-950D-5824-708E-E94AD0072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8424" y="2696486"/>
            <a:ext cx="862416" cy="930727"/>
          </a:xfrm>
          <a:prstGeom prst="rect">
            <a:avLst/>
          </a:prstGeom>
        </p:spPr>
      </p:pic>
      <p:sp>
        <p:nvSpPr>
          <p:cNvPr id="21" name="AutoShape 4">
            <a:extLst>
              <a:ext uri="{FF2B5EF4-FFF2-40B4-BE49-F238E27FC236}">
                <a16:creationId xmlns:a16="http://schemas.microsoft.com/office/drawing/2014/main" id="{CE6EC031-A306-54EC-8AC4-151672277D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10" descr="CNCF Branding | Crossplane">
            <a:extLst>
              <a:ext uri="{FF2B5EF4-FFF2-40B4-BE49-F238E27FC236}">
                <a16:creationId xmlns:a16="http://schemas.microsoft.com/office/drawing/2014/main" id="{F3C4DCA5-F428-3B2D-89C2-B9952C38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03" y="4503011"/>
            <a:ext cx="375423" cy="3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BC83BB-DA1C-B6DE-CF87-985F865BEE94}"/>
              </a:ext>
            </a:extLst>
          </p:cNvPr>
          <p:cNvSpPr txBox="1"/>
          <p:nvPr/>
        </p:nvSpPr>
        <p:spPr>
          <a:xfrm>
            <a:off x="8794820" y="683769"/>
            <a:ext cx="105637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Backstage</a:t>
            </a:r>
          </a:p>
        </p:txBody>
      </p:sp>
      <p:pic>
        <p:nvPicPr>
          <p:cNvPr id="24" name="Picture 8" descr="Backstage.io | platformengineering.org">
            <a:extLst>
              <a:ext uri="{FF2B5EF4-FFF2-40B4-BE49-F238E27FC236}">
                <a16:creationId xmlns:a16="http://schemas.microsoft.com/office/drawing/2014/main" id="{E753946A-D927-9453-5D54-B8658492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600" y1="65800" x2="43600" y2="65800"/>
                        <a14:foregroundMark x1="43600" y1="76600" x2="43600" y2="76600"/>
                        <a14:foregroundMark x1="43600" y1="73000" x2="43600" y2="73000"/>
                        <a14:foregroundMark x1="63400" y1="47800" x2="63400" y2="47800"/>
                        <a14:foregroundMark x1="63400" y1="51400" x2="63400" y2="51400"/>
                        <a14:foregroundMark x1="67000" y1="51400" x2="67000" y2="51400"/>
                        <a14:foregroundMark x1="61600" y1="49600" x2="61600" y2="49600"/>
                        <a14:foregroundMark x1="65200" y1="47800" x2="65200" y2="47800"/>
                        <a14:foregroundMark x1="67000" y1="60400" x2="67000" y2="60400"/>
                        <a14:foregroundMark x1="67000" y1="56800" x2="67000" y2="56800"/>
                        <a14:foregroundMark x1="65200" y1="49600" x2="65200" y2="49600"/>
                        <a14:foregroundMark x1="67000" y1="67600" x2="67000" y2="67600"/>
                        <a14:foregroundMark x1="41800" y1="67600" x2="41800" y2="67600"/>
                        <a14:foregroundMark x1="40000" y1="83800" x2="40000" y2="8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781" y="597730"/>
            <a:ext cx="535369" cy="53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3AEE5A-E842-849B-349D-C247C61350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587" y1="75978" x2="49587" y2="75978"/>
                        <a14:foregroundMark x1="45455" y1="87709" x2="45455" y2="87709"/>
                        <a14:foregroundMark x1="43802" y1="73743" x2="43802" y2="73743"/>
                        <a14:foregroundMark x1="30579" y1="63128" x2="30579" y2="63128"/>
                        <a14:foregroundMark x1="52893" y1="65922" x2="52893" y2="65922"/>
                        <a14:foregroundMark x1="39669" y1="59218" x2="39669" y2="59218"/>
                        <a14:foregroundMark x1="49587" y1="60894" x2="49587" y2="60894"/>
                        <a14:foregroundMark x1="47107" y1="58101" x2="47107" y2="581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3" y="2589732"/>
            <a:ext cx="705328" cy="1043419"/>
          </a:xfrm>
          <a:prstGeom prst="rect">
            <a:avLst/>
          </a:prstGeom>
        </p:spPr>
      </p:pic>
      <p:pic>
        <p:nvPicPr>
          <p:cNvPr id="5122" name="Picture 2" descr="Tekton · GitHub">
            <a:extLst>
              <a:ext uri="{FF2B5EF4-FFF2-40B4-BE49-F238E27FC236}">
                <a16:creationId xmlns:a16="http://schemas.microsoft.com/office/drawing/2014/main" id="{76A8C707-FCEE-D71A-0FF0-3D9F91D3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29" y="3129178"/>
            <a:ext cx="703989" cy="7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73A045-2F70-3660-E75A-4181B790A65B}"/>
              </a:ext>
            </a:extLst>
          </p:cNvPr>
          <p:cNvSpPr txBox="1"/>
          <p:nvPr/>
        </p:nvSpPr>
        <p:spPr>
          <a:xfrm>
            <a:off x="10356084" y="3797752"/>
            <a:ext cx="73577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 err="1"/>
              <a:t>Tekton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18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45730-0421-BE2B-1012-D851082CC574}"/>
              </a:ext>
            </a:extLst>
          </p:cNvPr>
          <p:cNvSpPr txBox="1"/>
          <p:nvPr/>
        </p:nvSpPr>
        <p:spPr>
          <a:xfrm>
            <a:off x="707861" y="1832572"/>
            <a:ext cx="51856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is an operating system made from a software collection that is based upon </a:t>
            </a:r>
            <a:r>
              <a:rPr lang="en-US" sz="4000" b="0" i="0" dirty="0">
                <a:solidFill>
                  <a:schemeClr val="accent1"/>
                </a:solidFill>
                <a:effectLst/>
                <a:latin typeface="Söhne"/>
              </a:rPr>
              <a:t>the Linux kernel </a:t>
            </a:r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and, often, a package management system. 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466BE-8DE0-D74D-C5E4-42F4FB9D860A}"/>
              </a:ext>
            </a:extLst>
          </p:cNvPr>
          <p:cNvSpPr txBox="1"/>
          <p:nvPr/>
        </p:nvSpPr>
        <p:spPr>
          <a:xfrm>
            <a:off x="409074" y="935102"/>
            <a:ext cx="610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i="0" dirty="0">
                <a:solidFill>
                  <a:srgbClr val="D1D5DB"/>
                </a:solidFill>
                <a:effectLst/>
                <a:latin typeface="Söhne"/>
              </a:rPr>
              <a:t>A </a:t>
            </a:r>
            <a:r>
              <a:rPr lang="en-US" sz="4800" b="1" i="0" dirty="0">
                <a:solidFill>
                  <a:srgbClr val="FFC000"/>
                </a:solidFill>
                <a:effectLst/>
                <a:latin typeface="Söhne"/>
              </a:rPr>
              <a:t>Linux distro</a:t>
            </a:r>
            <a:r>
              <a:rPr lang="en-US" sz="4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</p:txBody>
      </p:sp>
      <p:pic>
        <p:nvPicPr>
          <p:cNvPr id="1026" name="Picture 2" descr="What is Linux? Everything You Need to Know (2023)">
            <a:extLst>
              <a:ext uri="{FF2B5EF4-FFF2-40B4-BE49-F238E27FC236}">
                <a16:creationId xmlns:a16="http://schemas.microsoft.com/office/drawing/2014/main" id="{A5EE9AE5-65F8-044C-755F-2E9BF4591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6" r="32565"/>
          <a:stretch/>
        </p:blipFill>
        <p:spPr bwMode="auto">
          <a:xfrm>
            <a:off x="6192257" y="0"/>
            <a:ext cx="5999743" cy="68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0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Custom 1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89BDEE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2_Template_20220602_jk" id="{4D40DF26-0619-F045-92CA-85A149055DE4}" vid="{7DC3BE44-FE2F-D447-8D75-5EE52C00B4F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50948</TotalTime>
  <Words>499</Words>
  <Application>Microsoft Macintosh PowerPoint</Application>
  <PresentationFormat>Widescreen</PresentationFormat>
  <Paragraphs>133</Paragraphs>
  <Slides>33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Wingdings</vt:lpstr>
      <vt:lpstr>Lucida Console</vt:lpstr>
      <vt:lpstr>Amazon Ember Display</vt:lpstr>
      <vt:lpstr>Söhne</vt:lpstr>
      <vt:lpstr>Arial</vt:lpstr>
      <vt:lpstr>Amazon Ember</vt:lpstr>
      <vt:lpstr>system-ui</vt:lpstr>
      <vt:lpstr>Amazon Ember Medium</vt:lpstr>
      <vt:lpstr>AWS</vt:lpstr>
      <vt:lpstr>CNOE – Cloud Native Operational Excellence for  Internal Developer Platforms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CNOE is an internal developer platform (IDP) distribution built in the open in collaboration with the user community powered by CNCF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441</cp:revision>
  <dcterms:created xsi:type="dcterms:W3CDTF">2022-09-03T00:02:13Z</dcterms:created>
  <dcterms:modified xsi:type="dcterms:W3CDTF">2023-11-06T16:11:26Z</dcterms:modified>
  <cp:category/>
</cp:coreProperties>
</file>